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8"/>
  </p:notesMasterIdLst>
  <p:sldIdLst>
    <p:sldId id="257" r:id="rId2"/>
    <p:sldId id="260" r:id="rId3"/>
    <p:sldId id="261" r:id="rId4"/>
    <p:sldId id="272" r:id="rId5"/>
    <p:sldId id="280" r:id="rId6"/>
    <p:sldId id="281" r:id="rId7"/>
    <p:sldId id="277" r:id="rId8"/>
    <p:sldId id="282" r:id="rId9"/>
    <p:sldId id="283" r:id="rId10"/>
    <p:sldId id="285" r:id="rId11"/>
    <p:sldId id="284" r:id="rId12"/>
    <p:sldId id="262" r:id="rId13"/>
    <p:sldId id="263" r:id="rId14"/>
    <p:sldId id="279" r:id="rId15"/>
    <p:sldId id="265" r:id="rId16"/>
    <p:sldId id="270"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37"/>
  </p:normalViewPr>
  <p:slideViewPr>
    <p:cSldViewPr snapToGrid="0">
      <p:cViewPr varScale="1">
        <p:scale>
          <a:sx n="89" d="100"/>
          <a:sy n="89" d="100"/>
        </p:scale>
        <p:origin x="1376"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D66FB-0326-4B9A-B125-5931CCA0BF42}" type="datetimeFigureOut">
              <a:rPr lang="en-US" smtClean="0"/>
              <a:t>8/18/25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7179D0-AEEC-42B0-B1F2-0F3B092B743A}" type="slidenum">
              <a:rPr lang="en-US" smtClean="0"/>
              <a:t>‹#›</a:t>
            </a:fld>
            <a:endParaRPr lang="en-US"/>
          </a:p>
        </p:txBody>
      </p:sp>
    </p:spTree>
    <p:extLst>
      <p:ext uri="{BB962C8B-B14F-4D97-AF65-F5344CB8AC3E}">
        <p14:creationId xmlns:p14="http://schemas.microsoft.com/office/powerpoint/2010/main" val="1980533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809518-9729-4FF8-A1FA-E8493729AA41}" type="slidenum">
              <a:rPr lang="en-US" smtClean="0"/>
              <a:t>1</a:t>
            </a:fld>
            <a:endParaRPr lang="en-US"/>
          </a:p>
        </p:txBody>
      </p:sp>
    </p:spTree>
    <p:extLst>
      <p:ext uri="{BB962C8B-B14F-4D97-AF65-F5344CB8AC3E}">
        <p14:creationId xmlns:p14="http://schemas.microsoft.com/office/powerpoint/2010/main" val="3502425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809518-9729-4FF8-A1FA-E8493729AA41}" type="slidenum">
              <a:rPr lang="en-US" smtClean="0"/>
              <a:t>2</a:t>
            </a:fld>
            <a:endParaRPr lang="en-US"/>
          </a:p>
        </p:txBody>
      </p:sp>
    </p:spTree>
    <p:extLst>
      <p:ext uri="{BB962C8B-B14F-4D97-AF65-F5344CB8AC3E}">
        <p14:creationId xmlns:p14="http://schemas.microsoft.com/office/powerpoint/2010/main" val="2771406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809518-9729-4FF8-A1FA-E8493729AA41}" type="slidenum">
              <a:rPr lang="en-US" smtClean="0"/>
              <a:t>3</a:t>
            </a:fld>
            <a:endParaRPr lang="en-US"/>
          </a:p>
        </p:txBody>
      </p:sp>
    </p:spTree>
    <p:extLst>
      <p:ext uri="{BB962C8B-B14F-4D97-AF65-F5344CB8AC3E}">
        <p14:creationId xmlns:p14="http://schemas.microsoft.com/office/powerpoint/2010/main" val="7301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809518-9729-4FF8-A1FA-E8493729AA41}" type="slidenum">
              <a:rPr lang="en-US" smtClean="0"/>
              <a:t>12</a:t>
            </a:fld>
            <a:endParaRPr lang="en-US"/>
          </a:p>
        </p:txBody>
      </p:sp>
    </p:spTree>
    <p:extLst>
      <p:ext uri="{BB962C8B-B14F-4D97-AF65-F5344CB8AC3E}">
        <p14:creationId xmlns:p14="http://schemas.microsoft.com/office/powerpoint/2010/main" val="2561530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809518-9729-4FF8-A1FA-E8493729AA41}" type="slidenum">
              <a:rPr lang="en-US" smtClean="0"/>
              <a:t>13</a:t>
            </a:fld>
            <a:endParaRPr lang="en-US"/>
          </a:p>
        </p:txBody>
      </p:sp>
    </p:spTree>
    <p:extLst>
      <p:ext uri="{BB962C8B-B14F-4D97-AF65-F5344CB8AC3E}">
        <p14:creationId xmlns:p14="http://schemas.microsoft.com/office/powerpoint/2010/main" val="3828923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809518-9729-4FF8-A1FA-E8493729AA41}" type="slidenum">
              <a:rPr lang="en-US" smtClean="0"/>
              <a:t>14</a:t>
            </a:fld>
            <a:endParaRPr lang="en-US"/>
          </a:p>
        </p:txBody>
      </p:sp>
    </p:spTree>
    <p:extLst>
      <p:ext uri="{BB962C8B-B14F-4D97-AF65-F5344CB8AC3E}">
        <p14:creationId xmlns:p14="http://schemas.microsoft.com/office/powerpoint/2010/main" val="3593332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809518-9729-4FF8-A1FA-E8493729AA41}" type="slidenum">
              <a:rPr lang="en-US" smtClean="0"/>
              <a:t>15</a:t>
            </a:fld>
            <a:endParaRPr lang="en-US"/>
          </a:p>
        </p:txBody>
      </p:sp>
    </p:spTree>
    <p:extLst>
      <p:ext uri="{BB962C8B-B14F-4D97-AF65-F5344CB8AC3E}">
        <p14:creationId xmlns:p14="http://schemas.microsoft.com/office/powerpoint/2010/main" val="1080357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703263"/>
            <a:ext cx="6248400" cy="35147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809518-9729-4FF8-A1FA-E8493729AA41}" type="slidenum">
              <a:rPr lang="en-US" smtClean="0"/>
              <a:t>16</a:t>
            </a:fld>
            <a:endParaRPr lang="en-US"/>
          </a:p>
        </p:txBody>
      </p:sp>
    </p:spTree>
    <p:extLst>
      <p:ext uri="{BB962C8B-B14F-4D97-AF65-F5344CB8AC3E}">
        <p14:creationId xmlns:p14="http://schemas.microsoft.com/office/powerpoint/2010/main" val="36913634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3A371738-C511-44D8-BE95-77271DCD2D5A}" type="datetimeFigureOut">
              <a:rPr lang="en-US" smtClean="0"/>
              <a:t>8/18/25</a:t>
            </a:fld>
            <a:endParaRPr lang="en-US"/>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3C0DC102-D460-46EC-8790-3DC729CD04F3}" type="slidenum">
              <a:rPr lang="en-US" smtClean="0"/>
              <a:t>‹#›</a:t>
            </a:fld>
            <a:endParaRPr lang="en-US"/>
          </a:p>
        </p:txBody>
      </p:sp>
    </p:spTree>
    <p:extLst>
      <p:ext uri="{BB962C8B-B14F-4D97-AF65-F5344CB8AC3E}">
        <p14:creationId xmlns:p14="http://schemas.microsoft.com/office/powerpoint/2010/main" val="4105346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71738-C511-44D8-BE95-77271DCD2D5A}" type="datetimeFigureOut">
              <a:rPr lang="en-US" smtClean="0"/>
              <a:t>8/18/25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1013042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71738-C511-44D8-BE95-77271DCD2D5A}" type="datetimeFigureOut">
              <a:rPr lang="en-US" smtClean="0"/>
              <a:t>8/18/25</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2550645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371738-C511-44D8-BE95-77271DCD2D5A}" type="datetimeFigureOut">
              <a:rPr lang="en-US" smtClean="0"/>
              <a:t>8/18/25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2995371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371738-C511-44D8-BE95-77271DCD2D5A}" type="datetimeFigureOut">
              <a:rPr lang="en-US" smtClean="0"/>
              <a:t>8/18/25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3502442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371738-C511-44D8-BE95-77271DCD2D5A}" type="datetimeFigureOut">
              <a:rPr lang="en-US" smtClean="0"/>
              <a:t>8/18/25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1391786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71738-C511-44D8-BE95-77271DCD2D5A}" type="datetimeFigureOut">
              <a:rPr lang="en-US" smtClean="0"/>
              <a:t>8/18/25</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728567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371738-C511-44D8-BE95-77271DCD2D5A}" type="datetimeFigureOut">
              <a:rPr lang="en-US" smtClean="0"/>
              <a:t>8/18/25</a:t>
            </a:fld>
            <a:endParaRPr lang="en-US"/>
          </a:p>
        </p:txBody>
      </p:sp>
      <p:sp>
        <p:nvSpPr>
          <p:cNvPr id="6" name="Footer Placeholder 5"/>
          <p:cNvSpPr>
            <a:spLocks noGrp="1"/>
          </p:cNvSpPr>
          <p:nvPr>
            <p:ph type="ftr" sz="quarter" idx="11"/>
          </p:nvPr>
        </p:nvSpPr>
        <p:spPr/>
        <p:txBody>
          <a:bodyPr/>
          <a:lstStyle/>
          <a:p>
            <a:endParaRPr lang="en-US"/>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2522484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371738-C511-44D8-BE95-77271DCD2D5A}" type="datetimeFigureOut">
              <a:rPr lang="en-US" smtClean="0"/>
              <a:t>8/18/25</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4069756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371738-C511-44D8-BE95-77271DCD2D5A}" type="datetimeFigureOut">
              <a:rPr lang="en-US" smtClean="0"/>
              <a:t>8/18/25</a:t>
            </a:fld>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86925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A371738-C511-44D8-BE95-77271DCD2D5A}" type="datetimeFigureOut">
              <a:rPr lang="en-US" smtClean="0"/>
              <a:t>8/18/25</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4266868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A371738-C511-44D8-BE95-77271DCD2D5A}" type="datetimeFigureOut">
              <a:rPr lang="en-US" smtClean="0"/>
              <a:t>8/18/25</a:t>
            </a:fld>
            <a:endParaRPr lang="en-US"/>
          </a:p>
        </p:txBody>
      </p:sp>
      <p:sp>
        <p:nvSpPr>
          <p:cNvPr id="5" name="Footer Placeholder 4"/>
          <p:cNvSpPr>
            <a:spLocks noGrp="1"/>
          </p:cNvSpPr>
          <p:nvPr>
            <p:ph type="ftr" sz="quarter" idx="11"/>
          </p:nvPr>
        </p:nvSpPr>
        <p:spPr/>
        <p:txBody>
          <a:bodyPr/>
          <a:lstStyle/>
          <a:p>
            <a:endParaRPr lang="en-US"/>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1929451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71738-C511-44D8-BE95-77271DCD2D5A}" type="datetimeFigureOut">
              <a:rPr lang="en-US" smtClean="0"/>
              <a:t>8/18/25</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2170030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A371738-C511-44D8-BE95-77271DCD2D5A}" type="datetimeFigureOut">
              <a:rPr lang="en-US" smtClean="0"/>
              <a:t>8/18/25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741911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A371738-C511-44D8-BE95-77271DCD2D5A}" type="datetimeFigureOut">
              <a:rPr lang="en-US" smtClean="0"/>
              <a:t>8/18/25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41778380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71738-C511-44D8-BE95-77271DCD2D5A}" type="datetimeFigureOut">
              <a:rPr lang="en-US" smtClean="0"/>
              <a:t>8/18/25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39929283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71738-C511-44D8-BE95-77271DCD2D5A}" type="datetimeFigureOut">
              <a:rPr lang="en-US" smtClean="0"/>
              <a:t>8/18/25</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C0DC102-D460-46EC-8790-3DC729CD04F3}" type="slidenum">
              <a:rPr lang="en-US" smtClean="0"/>
              <a:t>‹#›</a:t>
            </a:fld>
            <a:endParaRPr lang="en-US"/>
          </a:p>
        </p:txBody>
      </p:sp>
    </p:spTree>
    <p:extLst>
      <p:ext uri="{BB962C8B-B14F-4D97-AF65-F5344CB8AC3E}">
        <p14:creationId xmlns:p14="http://schemas.microsoft.com/office/powerpoint/2010/main" val="3248176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3A371738-C511-44D8-BE95-77271DCD2D5A}" type="datetimeFigureOut">
              <a:rPr lang="en-US" smtClean="0"/>
              <a:t>8/18/25</a:t>
            </a:fld>
            <a:endParaRPr lang="en-US"/>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3C0DC102-D460-46EC-8790-3DC729CD04F3}" type="slidenum">
              <a:rPr lang="en-US" smtClean="0"/>
              <a:t>‹#›</a:t>
            </a:fld>
            <a:endParaRPr lang="en-US"/>
          </a:p>
        </p:txBody>
      </p:sp>
    </p:spTree>
    <p:extLst>
      <p:ext uri="{BB962C8B-B14F-4D97-AF65-F5344CB8AC3E}">
        <p14:creationId xmlns:p14="http://schemas.microsoft.com/office/powerpoint/2010/main" val="392773708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0866" y="609601"/>
            <a:ext cx="6798735" cy="1609604"/>
          </a:xfrm>
        </p:spPr>
        <p:txBody>
          <a:bodyPr>
            <a:normAutofit fontScale="90000"/>
          </a:bodyPr>
          <a:lstStyle/>
          <a:p>
            <a:r>
              <a:rPr lang="en-US" sz="4000" dirty="0"/>
              <a:t>     </a:t>
            </a:r>
            <a:br>
              <a:rPr lang="en-US" sz="4000" dirty="0"/>
            </a:br>
            <a:br>
              <a:rPr lang="en-US" sz="4000" dirty="0"/>
            </a:br>
            <a:r>
              <a:rPr lang="en-US" sz="2000" dirty="0"/>
              <a:t>	</a:t>
            </a:r>
            <a:r>
              <a:rPr lang="en-US" dirty="0"/>
              <a:t> 		  NDNU Educational              Specialist Orientation; Related Services.</a:t>
            </a:r>
            <a:br>
              <a:rPr lang="en-US" sz="4000" dirty="0">
                <a:latin typeface="Comic Sans MS" panose="030F0702030302020204" pitchFamily="66" charset="0"/>
              </a:rPr>
            </a:br>
            <a:br>
              <a:rPr lang="en-US" sz="4000" dirty="0">
                <a:latin typeface="Comic Sans MS" panose="030F0702030302020204" pitchFamily="66" charset="0"/>
              </a:rPr>
            </a:br>
            <a:r>
              <a:rPr lang="en-US" sz="4000" dirty="0">
                <a:latin typeface="Comic Sans MS" panose="030F0702030302020204" pitchFamily="66" charset="0"/>
              </a:rPr>
              <a:t>	</a:t>
            </a:r>
          </a:p>
        </p:txBody>
      </p:sp>
      <p:sp>
        <p:nvSpPr>
          <p:cNvPr id="3" name="Subtitle 2"/>
          <p:cNvSpPr>
            <a:spLocks noGrp="1"/>
          </p:cNvSpPr>
          <p:nvPr>
            <p:ph idx="1"/>
          </p:nvPr>
        </p:nvSpPr>
        <p:spPr>
          <a:xfrm>
            <a:off x="2743200" y="2445232"/>
            <a:ext cx="6798736" cy="3702864"/>
          </a:xfrm>
        </p:spPr>
        <p:txBody>
          <a:bodyPr>
            <a:normAutofit/>
          </a:bodyPr>
          <a:lstStyle/>
          <a:p>
            <a:r>
              <a:rPr lang="en-US" sz="2400" dirty="0">
                <a:latin typeface="Comic Sans MS" panose="030F0702030302020204" pitchFamily="66" charset="0"/>
              </a:rPr>
              <a:t>Welcome Special Education Teachers</a:t>
            </a:r>
          </a:p>
          <a:p>
            <a:pPr marL="45720" indent="0">
              <a:buNone/>
            </a:pPr>
            <a:r>
              <a:rPr lang="en-US" sz="2400" dirty="0">
                <a:latin typeface="Comic Sans MS" panose="030F0702030302020204" pitchFamily="66" charset="0"/>
              </a:rPr>
              <a:t> “</a:t>
            </a:r>
            <a:r>
              <a:rPr lang="en-US" sz="2400" i="1" dirty="0">
                <a:latin typeface="Comic Sans MS" panose="030F0702030302020204" pitchFamily="66" charset="0"/>
              </a:rPr>
              <a:t>For the most part in school all we learned      was in theory…nothing prepares you for teaching until you start teaching”  </a:t>
            </a:r>
            <a:r>
              <a:rPr lang="en-US" sz="800" i="1" dirty="0">
                <a:latin typeface="Comic Sans MS" panose="030F0702030302020204" pitchFamily="66" charset="0"/>
              </a:rPr>
              <a:t>(Whitaker 2000)</a:t>
            </a:r>
            <a:endParaRPr lang="en-US" i="1" dirty="0">
              <a:latin typeface="Comic Sans MS" panose="030F0702030302020204" pitchFamily="66" charset="0"/>
            </a:endParaRPr>
          </a:p>
          <a:p>
            <a:pPr marL="45720" indent="0">
              <a:buNone/>
            </a:pPr>
            <a:endParaRPr lang="en-US" i="1" dirty="0">
              <a:latin typeface="Comic Sans MS" panose="030F0702030302020204" pitchFamily="66" charset="0"/>
            </a:endParaRPr>
          </a:p>
          <a:p>
            <a:pPr marL="45720" indent="0">
              <a:buNone/>
            </a:pPr>
            <a:r>
              <a:rPr lang="en-US" sz="800" i="1" dirty="0">
                <a:latin typeface="Comic Sans MS" panose="030F0702030302020204" pitchFamily="66" charset="0"/>
              </a:rPr>
              <a:t>(</a:t>
            </a:r>
            <a:r>
              <a:rPr lang="en-US" i="1" dirty="0">
                <a:latin typeface="Comic Sans MS" panose="030F0702030302020204" pitchFamily="66" charset="0"/>
              </a:rPr>
              <a:t>		</a:t>
            </a:r>
          </a:p>
        </p:txBody>
      </p:sp>
      <p:pic>
        <p:nvPicPr>
          <p:cNvPr id="1026" name="Picture 2" descr="C:\Users\Julie\AppData\Local\Microsoft\Windows\Temporary Internet Files\Content.IE5\8OOLEPWV\MP90042259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4167730"/>
            <a:ext cx="3200400" cy="198036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2707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AGENDA   </a:t>
            </a:r>
            <a:endParaRPr lang="en-US" dirty="0"/>
          </a:p>
        </p:txBody>
      </p:sp>
      <p:sp>
        <p:nvSpPr>
          <p:cNvPr id="2" name="Content Placeholder 1"/>
          <p:cNvSpPr>
            <a:spLocks noGrp="1"/>
          </p:cNvSpPr>
          <p:nvPr>
            <p:ph idx="1"/>
          </p:nvPr>
        </p:nvSpPr>
        <p:spPr/>
        <p:txBody>
          <a:bodyPr/>
          <a:lstStyle/>
          <a:p>
            <a:r>
              <a:rPr lang="en-US" dirty="0"/>
              <a:t>NORMS/INTRODUCTIONS</a:t>
            </a:r>
          </a:p>
          <a:p>
            <a:r>
              <a:rPr lang="en-US" dirty="0"/>
              <a:t>DIS/RELATED SERVICES	</a:t>
            </a:r>
          </a:p>
          <a:p>
            <a:r>
              <a:rPr lang="en-US" dirty="0"/>
              <a:t>TOP TEN THINGS NEW TEACHERS NEED TO KNOW</a:t>
            </a:r>
          </a:p>
          <a:p>
            <a:r>
              <a:rPr lang="en-US" dirty="0"/>
              <a:t>EVALUATION/QUESTIONS</a:t>
            </a:r>
          </a:p>
          <a:p>
            <a:endParaRPr lang="en-US" dirty="0"/>
          </a:p>
        </p:txBody>
      </p:sp>
    </p:spTree>
    <p:extLst>
      <p:ext uri="{BB962C8B-B14F-4D97-AF65-F5344CB8AC3E}">
        <p14:creationId xmlns:p14="http://schemas.microsoft.com/office/powerpoint/2010/main" val="7136226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t>Norms	</a:t>
            </a:r>
            <a:endParaRPr lang="en-US" sz="3600" dirty="0"/>
          </a:p>
        </p:txBody>
      </p:sp>
      <p:sp>
        <p:nvSpPr>
          <p:cNvPr id="3" name="Content Placeholder 2"/>
          <p:cNvSpPr>
            <a:spLocks noGrp="1"/>
          </p:cNvSpPr>
          <p:nvPr>
            <p:ph idx="1"/>
          </p:nvPr>
        </p:nvSpPr>
        <p:spPr>
          <a:xfrm>
            <a:off x="2514600" y="2362201"/>
            <a:ext cx="7332136" cy="3793570"/>
          </a:xfrm>
          <a:solidFill>
            <a:schemeClr val="bg1">
              <a:lumMod val="85000"/>
            </a:schemeClr>
          </a:solidFill>
          <a:ln>
            <a:solidFill>
              <a:schemeClr val="tx1"/>
            </a:solidFill>
          </a:ln>
        </p:spPr>
        <p:txBody>
          <a:bodyPr>
            <a:normAutofit/>
          </a:bodyPr>
          <a:lstStyle/>
          <a:p>
            <a:pPr lvl="6">
              <a:buFont typeface="Wingdings" panose="05000000000000000000" pitchFamily="2" charset="2"/>
              <a:buChar char="ü"/>
            </a:pPr>
            <a:endParaRPr lang="en-US" sz="2000" dirty="0">
              <a:solidFill>
                <a:schemeClr val="tx1"/>
              </a:solidFill>
            </a:endParaRPr>
          </a:p>
          <a:p>
            <a:pPr lvl="6">
              <a:buFont typeface="Wingdings" panose="05000000000000000000" pitchFamily="2" charset="2"/>
              <a:buChar char="ü"/>
            </a:pPr>
            <a:r>
              <a:rPr lang="en-US" sz="2000" dirty="0">
                <a:solidFill>
                  <a:schemeClr val="tx1"/>
                </a:solidFill>
              </a:rPr>
              <a:t>Please have your video camera on during session.</a:t>
            </a:r>
          </a:p>
          <a:p>
            <a:pPr lvl="6">
              <a:buFont typeface="Wingdings" panose="05000000000000000000" pitchFamily="2" charset="2"/>
              <a:buChar char="ü"/>
            </a:pPr>
            <a:r>
              <a:rPr lang="en-US" sz="2000" dirty="0">
                <a:solidFill>
                  <a:schemeClr val="tx1"/>
                </a:solidFill>
              </a:rPr>
              <a:t>Please post questions in the chat box.</a:t>
            </a:r>
          </a:p>
          <a:p>
            <a:pPr lvl="6">
              <a:buFont typeface="Wingdings" panose="05000000000000000000" pitchFamily="2" charset="2"/>
              <a:buChar char="ü"/>
            </a:pPr>
            <a:r>
              <a:rPr lang="en-US" sz="2000" dirty="0">
                <a:solidFill>
                  <a:schemeClr val="tx1"/>
                </a:solidFill>
              </a:rPr>
              <a:t>Please contribute positive comments.</a:t>
            </a:r>
            <a:endParaRPr lang="en-US" dirty="0">
              <a:solidFill>
                <a:schemeClr val="tx1"/>
              </a:solidFill>
            </a:endParaRPr>
          </a:p>
        </p:txBody>
      </p:sp>
      <p:pic>
        <p:nvPicPr>
          <p:cNvPr id="2050" name="Picture 2" descr="Question mark boxes"/>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005122" y="4063498"/>
            <a:ext cx="1556013" cy="87528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On air sign with the light on"/>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2951622" y="2794503"/>
            <a:ext cx="1591622" cy="1025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6158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Related Services and Providers</a:t>
            </a:r>
            <a:br>
              <a:rPr lang="en-US" dirty="0"/>
            </a:br>
            <a:endParaRPr lang="en-US" dirty="0"/>
          </a:p>
        </p:txBody>
      </p:sp>
      <p:sp>
        <p:nvSpPr>
          <p:cNvPr id="3" name="Content Placeholder 2"/>
          <p:cNvSpPr>
            <a:spLocks noGrp="1"/>
          </p:cNvSpPr>
          <p:nvPr>
            <p:ph idx="1"/>
          </p:nvPr>
        </p:nvSpPr>
        <p:spPr>
          <a:xfrm>
            <a:off x="1981200" y="1447800"/>
            <a:ext cx="8229600" cy="4678365"/>
          </a:xfrm>
        </p:spPr>
        <p:txBody>
          <a:bodyPr>
            <a:normAutofit fontScale="92500" lnSpcReduction="20000"/>
          </a:bodyPr>
          <a:lstStyle/>
          <a:p>
            <a:endParaRPr lang="en-US" dirty="0"/>
          </a:p>
          <a:p>
            <a:endParaRPr lang="en-US" dirty="0"/>
          </a:p>
          <a:p>
            <a:endParaRPr lang="en-US" dirty="0"/>
          </a:p>
          <a:p>
            <a:pPr marL="0" indent="0">
              <a:buNone/>
            </a:pPr>
            <a:r>
              <a:rPr lang="en-US" dirty="0"/>
              <a:t>Speech Language Pathologist</a:t>
            </a:r>
          </a:p>
          <a:p>
            <a:pPr marL="0" indent="0">
              <a:buNone/>
            </a:pPr>
            <a:r>
              <a:rPr lang="en-US" dirty="0"/>
              <a:t>Assistive Technology Specialist</a:t>
            </a:r>
          </a:p>
          <a:p>
            <a:pPr marL="0" indent="0">
              <a:buNone/>
            </a:pPr>
            <a:r>
              <a:rPr lang="en-US" dirty="0"/>
              <a:t>Sign Language Interpreter</a:t>
            </a:r>
          </a:p>
          <a:p>
            <a:pPr marL="0" indent="0">
              <a:buNone/>
            </a:pPr>
            <a:r>
              <a:rPr lang="en-US" dirty="0"/>
              <a:t>Audiological Services</a:t>
            </a:r>
          </a:p>
          <a:p>
            <a:pPr marL="0" indent="0">
              <a:buNone/>
            </a:pPr>
            <a:r>
              <a:rPr lang="en-US" dirty="0"/>
              <a:t>Adapted Physical Education Teacher</a:t>
            </a:r>
          </a:p>
          <a:p>
            <a:pPr marL="0" indent="0">
              <a:buNone/>
            </a:pPr>
            <a:r>
              <a:rPr lang="en-US" dirty="0"/>
              <a:t>Physical Therapy</a:t>
            </a:r>
          </a:p>
          <a:p>
            <a:pPr marL="0" indent="0">
              <a:buNone/>
            </a:pPr>
            <a:r>
              <a:rPr lang="en-US" dirty="0"/>
              <a:t>Orientation and Mobility Training/VI Training</a:t>
            </a:r>
          </a:p>
          <a:p>
            <a:pPr marL="0" indent="0">
              <a:buNone/>
            </a:pPr>
            <a:r>
              <a:rPr lang="en-US" dirty="0"/>
              <a:t>Occupational Therapy</a:t>
            </a:r>
          </a:p>
          <a:p>
            <a:pPr marL="0" indent="0">
              <a:buNone/>
            </a:pPr>
            <a:r>
              <a:rPr lang="en-US" dirty="0"/>
              <a:t>Health and/or Nursing Services</a:t>
            </a:r>
          </a:p>
          <a:p>
            <a:pPr marL="0" indent="0">
              <a:buNone/>
            </a:pPr>
            <a:r>
              <a:rPr lang="en-US" dirty="0"/>
              <a:t>Behavior Intervention</a:t>
            </a:r>
          </a:p>
          <a:p>
            <a:pPr marL="0" indent="0">
              <a:buNone/>
            </a:pPr>
            <a:r>
              <a:rPr lang="en-US" dirty="0"/>
              <a:t>Educationally related Mental Health Services</a:t>
            </a:r>
          </a:p>
          <a:p>
            <a:pPr marL="457200" lvl="1" indent="0">
              <a:buNone/>
            </a:pPr>
            <a:endParaRPr lang="en-US" dirty="0"/>
          </a:p>
          <a:p>
            <a:pPr marL="411480" lvl="1" indent="0">
              <a:buNone/>
            </a:pPr>
            <a:endParaRPr lang="en-US" dirty="0"/>
          </a:p>
          <a:p>
            <a:pPr lvl="1"/>
            <a:endParaRPr lang="en-US" dirty="0"/>
          </a:p>
          <a:p>
            <a:pPr lvl="1"/>
            <a:endParaRPr lang="en-US" dirty="0"/>
          </a:p>
          <a:p>
            <a:pPr lvl="1"/>
            <a:endParaRPr lang="en-US" dirty="0"/>
          </a:p>
          <a:p>
            <a:pPr lvl="2"/>
            <a:endParaRPr lang="en-US" dirty="0"/>
          </a:p>
        </p:txBody>
      </p:sp>
    </p:spTree>
    <p:extLst>
      <p:ext uri="{BB962C8B-B14F-4D97-AF65-F5344CB8AC3E}">
        <p14:creationId xmlns:p14="http://schemas.microsoft.com/office/powerpoint/2010/main" val="10357312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AF0A3-0918-7806-FED8-5F445D43F6F5}"/>
              </a:ext>
            </a:extLst>
          </p:cNvPr>
          <p:cNvSpPr>
            <a:spLocks noGrp="1"/>
          </p:cNvSpPr>
          <p:nvPr>
            <p:ph type="title"/>
          </p:nvPr>
        </p:nvSpPr>
        <p:spPr/>
        <p:txBody>
          <a:bodyPr/>
          <a:lstStyle/>
          <a:p>
            <a:r>
              <a:rPr lang="en-US" dirty="0"/>
              <a:t>Assistive Technology</a:t>
            </a:r>
          </a:p>
        </p:txBody>
      </p:sp>
      <p:sp>
        <p:nvSpPr>
          <p:cNvPr id="3" name="Content Placeholder 2">
            <a:extLst>
              <a:ext uri="{FF2B5EF4-FFF2-40B4-BE49-F238E27FC236}">
                <a16:creationId xmlns:a16="http://schemas.microsoft.com/office/drawing/2014/main" id="{716122C7-DD4B-BB79-5227-A29402127636}"/>
              </a:ext>
            </a:extLst>
          </p:cNvPr>
          <p:cNvSpPr>
            <a:spLocks noGrp="1"/>
          </p:cNvSpPr>
          <p:nvPr>
            <p:ph idx="1"/>
          </p:nvPr>
        </p:nvSpPr>
        <p:spPr/>
        <p:txBody>
          <a:bodyPr>
            <a:normAutofit/>
          </a:bodyPr>
          <a:lstStyle/>
          <a:p>
            <a:pPr eaLnBrk="1" hangingPunct="1">
              <a:buFont typeface="Wingdings" panose="05000000000000000000" pitchFamily="2" charset="2"/>
              <a:buNone/>
              <a:defRPr/>
            </a:pPr>
            <a:r>
              <a:rPr lang="en-US" altLang="en-US" dirty="0"/>
              <a:t>	</a:t>
            </a:r>
            <a:r>
              <a:rPr lang="en-US" altLang="en-US" b="1" dirty="0"/>
              <a:t>Assistive technology (AT) refers to various types of devices and services   designed to help students with disabilities function within their  environments. Many areas are covered under the umbrella of assistive technology, including</a:t>
            </a:r>
            <a:r>
              <a:rPr lang="en-US" altLang="en-US" dirty="0"/>
              <a:t>:</a:t>
            </a:r>
          </a:p>
          <a:p>
            <a:pPr>
              <a:defRPr/>
            </a:pPr>
            <a:r>
              <a:rPr lang="en-US" dirty="0"/>
              <a:t>	</a:t>
            </a:r>
            <a:r>
              <a:rPr lang="en-US" altLang="en-US" dirty="0"/>
              <a:t>Computers and electronic aids to daily living </a:t>
            </a:r>
          </a:p>
          <a:p>
            <a:pPr eaLnBrk="1" hangingPunct="1">
              <a:defRPr/>
            </a:pPr>
            <a:r>
              <a:rPr lang="en-US" altLang="en-US" dirty="0"/>
              <a:t>  Adaptive toys and games</a:t>
            </a:r>
          </a:p>
          <a:p>
            <a:pPr eaLnBrk="1" hangingPunct="1">
              <a:defRPr/>
            </a:pPr>
            <a:r>
              <a:rPr lang="en-US" altLang="en-US" dirty="0"/>
              <a:t>  Devices to improve positioning and mobility</a:t>
            </a:r>
          </a:p>
          <a:p>
            <a:pPr eaLnBrk="1" hangingPunct="1">
              <a:defRPr/>
            </a:pPr>
            <a:r>
              <a:rPr lang="en-US" altLang="en-US" dirty="0"/>
              <a:t>  Devices designed to help individuals with disabilities communicate   (called </a:t>
            </a:r>
            <a:r>
              <a:rPr lang="en-US" altLang="en-US" i="1" dirty="0"/>
              <a:t>augmentative communication devices)</a:t>
            </a:r>
            <a:endParaRPr lang="en-US" altLang="en-US" dirty="0"/>
          </a:p>
          <a:p>
            <a:pPr marL="0" indent="0" eaLnBrk="1" hangingPunct="1">
              <a:buNone/>
              <a:defRPr/>
            </a:pPr>
            <a:endParaRPr lang="en-US" dirty="0"/>
          </a:p>
        </p:txBody>
      </p:sp>
    </p:spTree>
    <p:extLst>
      <p:ext uri="{BB962C8B-B14F-4D97-AF65-F5344CB8AC3E}">
        <p14:creationId xmlns:p14="http://schemas.microsoft.com/office/powerpoint/2010/main" val="1631070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16BD5-C0AA-9E39-5E9F-892B2BA95E26}"/>
              </a:ext>
            </a:extLst>
          </p:cNvPr>
          <p:cNvSpPr>
            <a:spLocks noGrp="1"/>
          </p:cNvSpPr>
          <p:nvPr>
            <p:ph type="title"/>
          </p:nvPr>
        </p:nvSpPr>
        <p:spPr/>
        <p:txBody>
          <a:bodyPr/>
          <a:lstStyle/>
          <a:p>
            <a:r>
              <a:rPr lang="en-US" dirty="0"/>
              <a:t>Communication</a:t>
            </a:r>
          </a:p>
        </p:txBody>
      </p:sp>
      <p:sp>
        <p:nvSpPr>
          <p:cNvPr id="3" name="Content Placeholder 2">
            <a:extLst>
              <a:ext uri="{FF2B5EF4-FFF2-40B4-BE49-F238E27FC236}">
                <a16:creationId xmlns:a16="http://schemas.microsoft.com/office/drawing/2014/main" id="{26B947C4-F7B7-8990-D944-35D09C8FA15C}"/>
              </a:ext>
            </a:extLst>
          </p:cNvPr>
          <p:cNvSpPr>
            <a:spLocks noGrp="1"/>
          </p:cNvSpPr>
          <p:nvPr>
            <p:ph idx="1"/>
          </p:nvPr>
        </p:nvSpPr>
        <p:spPr/>
        <p:txBody>
          <a:bodyPr>
            <a:normAutofit/>
          </a:bodyPr>
          <a:lstStyle/>
          <a:p>
            <a:pPr eaLnBrk="1" hangingPunct="1">
              <a:buFont typeface="Wingdings" panose="05000000000000000000" pitchFamily="2" charset="2"/>
              <a:buNone/>
              <a:defRPr/>
            </a:pPr>
            <a:r>
              <a:rPr lang="en-US" altLang="en-US" b="1" i="1" dirty="0"/>
              <a:t>	Speech-language pathology services</a:t>
            </a:r>
            <a:r>
              <a:rPr lang="en-US" altLang="en-US" b="1" dirty="0"/>
              <a:t> are provided by speech-language pathologists and these services include:</a:t>
            </a:r>
          </a:p>
          <a:p>
            <a:pPr eaLnBrk="1" hangingPunct="1">
              <a:defRPr/>
            </a:pPr>
            <a:r>
              <a:rPr lang="en-US" altLang="en-US" dirty="0"/>
              <a:t>"identification, and eligibility of children with speech or language impairments; </a:t>
            </a:r>
          </a:p>
          <a:p>
            <a:pPr eaLnBrk="1" hangingPunct="1">
              <a:defRPr/>
            </a:pPr>
            <a:r>
              <a:rPr lang="en-US" altLang="en-US" dirty="0"/>
              <a:t>Provide speech and language services for the prevention of or improve the communicative impairments</a:t>
            </a:r>
          </a:p>
          <a:p>
            <a:pPr eaLnBrk="1" hangingPunct="1">
              <a:defRPr/>
            </a:pPr>
            <a:r>
              <a:rPr lang="en-US" altLang="en-US" dirty="0"/>
              <a:t> </a:t>
            </a:r>
            <a:r>
              <a:rPr lang="en-US" altLang="en-US" b="1" dirty="0"/>
              <a:t>Sign Language Interpretation services.  </a:t>
            </a:r>
            <a:r>
              <a:rPr lang="en-US" altLang="en-US" dirty="0"/>
              <a:t>These are provided by Certified Sign Language Interpreters for students with hearing impairments</a:t>
            </a:r>
            <a:r>
              <a:rPr lang="en-US" altLang="en-US" b="1" dirty="0"/>
              <a:t>.</a:t>
            </a:r>
          </a:p>
          <a:p>
            <a:pPr eaLnBrk="1" hangingPunct="1">
              <a:defRPr/>
            </a:pPr>
            <a:r>
              <a:rPr lang="en-US" altLang="en-US" b="1" dirty="0"/>
              <a:t>Audiology Services can include: </a:t>
            </a:r>
            <a:r>
              <a:rPr lang="en-US" altLang="en-US" dirty="0"/>
              <a:t> Assessment, consultation, and maintenance of equipment for Deaf and Hard of Hearing students.</a:t>
            </a:r>
            <a:endParaRPr lang="en-US" dirty="0"/>
          </a:p>
        </p:txBody>
      </p:sp>
    </p:spTree>
    <p:extLst>
      <p:ext uri="{BB962C8B-B14F-4D97-AF65-F5344CB8AC3E}">
        <p14:creationId xmlns:p14="http://schemas.microsoft.com/office/powerpoint/2010/main" val="1727401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Based Mental Health</a:t>
            </a:r>
          </a:p>
        </p:txBody>
      </p:sp>
      <p:sp>
        <p:nvSpPr>
          <p:cNvPr id="3" name="Content Placeholder 2"/>
          <p:cNvSpPr>
            <a:spLocks noGrp="1"/>
          </p:cNvSpPr>
          <p:nvPr>
            <p:ph idx="1"/>
          </p:nvPr>
        </p:nvSpPr>
        <p:spPr/>
        <p:txBody>
          <a:bodyPr>
            <a:normAutofit/>
          </a:bodyPr>
          <a:lstStyle/>
          <a:p>
            <a:r>
              <a:rPr lang="en-US" dirty="0"/>
              <a:t>What is School Based Mental Health?</a:t>
            </a:r>
          </a:p>
          <a:p>
            <a:r>
              <a:rPr lang="en-US" dirty="0"/>
              <a:t>Mental Health Therapists provide therapy to the student at their school of attendance.  </a:t>
            </a:r>
          </a:p>
          <a:p>
            <a:r>
              <a:rPr lang="en-US" dirty="0"/>
              <a:t>If the IEP determines a student would benefit from these services, the School Psychologist is the first point of contact to address the referral process. </a:t>
            </a:r>
          </a:p>
          <a:p>
            <a:r>
              <a:rPr lang="en-US" dirty="0"/>
              <a:t>Each district provides services differently.  Please check with your School Psychologist or Program Specialist as to which provider you are to use.</a:t>
            </a:r>
          </a:p>
          <a:p>
            <a:r>
              <a:rPr lang="en-US" b="1" dirty="0">
                <a:highlight>
                  <a:srgbClr val="FFFF00"/>
                </a:highlight>
              </a:rPr>
              <a:t>If a student is currently receiving these services, it is </a:t>
            </a:r>
            <a:r>
              <a:rPr lang="en-US" b="1" i="1" dirty="0">
                <a:highlight>
                  <a:srgbClr val="FFFF00"/>
                </a:highlight>
              </a:rPr>
              <a:t>imperative</a:t>
            </a:r>
            <a:r>
              <a:rPr lang="en-US" b="1" dirty="0">
                <a:highlight>
                  <a:srgbClr val="FFFF00"/>
                </a:highlight>
              </a:rPr>
              <a:t> that their therapist be invited to any IEP that is scheduled.</a:t>
            </a:r>
          </a:p>
          <a:p>
            <a:endParaRPr lang="en-US" dirty="0"/>
          </a:p>
        </p:txBody>
      </p:sp>
    </p:spTree>
    <p:extLst>
      <p:ext uri="{BB962C8B-B14F-4D97-AF65-F5344CB8AC3E}">
        <p14:creationId xmlns:p14="http://schemas.microsoft.com/office/powerpoint/2010/main" val="41400029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75355-0B9B-5AD7-9265-7A006D9998C5}"/>
              </a:ext>
            </a:extLst>
          </p:cNvPr>
          <p:cNvSpPr>
            <a:spLocks noGrp="1"/>
          </p:cNvSpPr>
          <p:nvPr>
            <p:ph type="title"/>
          </p:nvPr>
        </p:nvSpPr>
        <p:spPr/>
        <p:txBody>
          <a:bodyPr/>
          <a:lstStyle/>
          <a:p>
            <a:r>
              <a:rPr lang="en-US" dirty="0"/>
              <a:t>Physical Movement Supports</a:t>
            </a:r>
          </a:p>
        </p:txBody>
      </p:sp>
      <p:sp>
        <p:nvSpPr>
          <p:cNvPr id="3" name="Content Placeholder 2">
            <a:extLst>
              <a:ext uri="{FF2B5EF4-FFF2-40B4-BE49-F238E27FC236}">
                <a16:creationId xmlns:a16="http://schemas.microsoft.com/office/drawing/2014/main" id="{98329116-E7A1-4225-FA9C-ABC612F08E01}"/>
              </a:ext>
            </a:extLst>
          </p:cNvPr>
          <p:cNvSpPr>
            <a:spLocks noGrp="1"/>
          </p:cNvSpPr>
          <p:nvPr>
            <p:ph idx="1"/>
          </p:nvPr>
        </p:nvSpPr>
        <p:spPr>
          <a:xfrm>
            <a:off x="1154955" y="2603499"/>
            <a:ext cx="8761411" cy="3495743"/>
          </a:xfrm>
        </p:spPr>
        <p:txBody>
          <a:bodyPr>
            <a:normAutofit fontScale="92500" lnSpcReduction="20000"/>
          </a:bodyPr>
          <a:lstStyle/>
          <a:p>
            <a:pPr marL="0" indent="0">
              <a:buNone/>
            </a:pPr>
            <a:r>
              <a:rPr lang="en-US" b="1" dirty="0"/>
              <a:t>There are three main providers to assist students with mobility issues:</a:t>
            </a:r>
          </a:p>
          <a:p>
            <a:pPr marL="0" indent="0">
              <a:buNone/>
            </a:pPr>
            <a:r>
              <a:rPr lang="en-US" b="1" dirty="0"/>
              <a:t>Adapted Physical Education</a:t>
            </a:r>
            <a:r>
              <a:rPr lang="en-US" dirty="0"/>
              <a:t>: Adaptive P.E. Teachers work in collaboration with General Education P.E. Teachers to allow students with special needs to participate in P.E. with Typical Peers.</a:t>
            </a:r>
          </a:p>
          <a:p>
            <a:pPr marL="0" indent="0">
              <a:buNone/>
            </a:pPr>
            <a:r>
              <a:rPr lang="en-US" b="1" dirty="0"/>
              <a:t>Physical Therapy: </a:t>
            </a:r>
            <a:r>
              <a:rPr lang="en-US" dirty="0"/>
              <a:t>S</a:t>
            </a:r>
            <a:r>
              <a:rPr lang="en-US" altLang="en-US" sz="1800" dirty="0"/>
              <a:t>ervices provided by a qualified physical therapist that address a child's posture, muscle strength, mobility, and organization of movement in educational environments. </a:t>
            </a:r>
            <a:endParaRPr lang="en-US" b="1" dirty="0"/>
          </a:p>
          <a:p>
            <a:pPr marL="0" indent="0">
              <a:buNone/>
            </a:pPr>
            <a:r>
              <a:rPr lang="en-US" altLang="en-US" b="1" i="1" dirty="0"/>
              <a:t>Orientation and Mobility Services: Orientation</a:t>
            </a:r>
            <a:r>
              <a:rPr lang="en-US" altLang="en-US" b="1" dirty="0"/>
              <a:t> </a:t>
            </a:r>
            <a:r>
              <a:rPr lang="en-US" altLang="en-US" dirty="0"/>
              <a:t>involves knowing where you are, where you are going, and how to get to a destination by interpreting information in the environment.</a:t>
            </a:r>
            <a:r>
              <a:rPr lang="en-US" altLang="en-US" b="1" i="1" dirty="0"/>
              <a:t> Mobility</a:t>
            </a:r>
            <a:r>
              <a:rPr lang="en-US" altLang="en-US" i="1" dirty="0"/>
              <a:t> i</a:t>
            </a:r>
            <a:r>
              <a:rPr lang="en-US" altLang="en-US" dirty="0"/>
              <a:t>nvolves moving safely through the environment. </a:t>
            </a:r>
          </a:p>
          <a:p>
            <a:pPr marL="0" indent="0">
              <a:buNone/>
            </a:pPr>
            <a:r>
              <a:rPr lang="en-US" altLang="en-US" b="1" dirty="0"/>
              <a:t>Visual Impairment Specialist: </a:t>
            </a:r>
            <a:r>
              <a:rPr lang="en-US" altLang="en-US" dirty="0"/>
              <a:t>Students with an eligibility under the category of VI received services from VI specialist to access curriculum and or physical movement throughout the school day.</a:t>
            </a:r>
            <a:endParaRPr lang="en-US" altLang="en-US" b="1" dirty="0"/>
          </a:p>
          <a:p>
            <a:pPr marL="0" indent="0">
              <a:buNone/>
            </a:pPr>
            <a:endParaRPr lang="en-US" altLang="en-US" dirty="0"/>
          </a:p>
          <a:p>
            <a:pPr marL="0" indent="0">
              <a:buNone/>
            </a:pPr>
            <a:endParaRPr lang="en-US" dirty="0"/>
          </a:p>
          <a:p>
            <a:endParaRPr lang="en-US" dirty="0"/>
          </a:p>
        </p:txBody>
      </p:sp>
    </p:spTree>
    <p:extLst>
      <p:ext uri="{BB962C8B-B14F-4D97-AF65-F5344CB8AC3E}">
        <p14:creationId xmlns:p14="http://schemas.microsoft.com/office/powerpoint/2010/main" val="1078158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45A68-1F54-8B3F-3FD1-8A3721FA4480}"/>
              </a:ext>
            </a:extLst>
          </p:cNvPr>
          <p:cNvSpPr>
            <a:spLocks noGrp="1"/>
          </p:cNvSpPr>
          <p:nvPr>
            <p:ph type="title"/>
          </p:nvPr>
        </p:nvSpPr>
        <p:spPr/>
        <p:txBody>
          <a:bodyPr/>
          <a:lstStyle/>
          <a:p>
            <a:r>
              <a:rPr lang="en-US" dirty="0"/>
              <a:t>Occupational Therapy Services</a:t>
            </a:r>
          </a:p>
        </p:txBody>
      </p:sp>
      <p:sp>
        <p:nvSpPr>
          <p:cNvPr id="3" name="Content Placeholder 2">
            <a:extLst>
              <a:ext uri="{FF2B5EF4-FFF2-40B4-BE49-F238E27FC236}">
                <a16:creationId xmlns:a16="http://schemas.microsoft.com/office/drawing/2014/main" id="{ECF2DAC0-1E17-17E3-73E1-214434053DD6}"/>
              </a:ext>
            </a:extLst>
          </p:cNvPr>
          <p:cNvSpPr>
            <a:spLocks noGrp="1"/>
          </p:cNvSpPr>
          <p:nvPr>
            <p:ph idx="1"/>
          </p:nvPr>
        </p:nvSpPr>
        <p:spPr/>
        <p:txBody>
          <a:bodyPr>
            <a:normAutofit/>
          </a:bodyPr>
          <a:lstStyle/>
          <a:p>
            <a:pPr eaLnBrk="1" hangingPunct="1">
              <a:buFont typeface="Wingdings" panose="05000000000000000000" pitchFamily="2" charset="2"/>
              <a:buNone/>
              <a:defRPr/>
            </a:pPr>
            <a:r>
              <a:rPr lang="en-US" altLang="en-US" sz="1800" b="1" dirty="0"/>
              <a:t>Occupational therapy services in schools may include such services as:</a:t>
            </a:r>
          </a:p>
          <a:p>
            <a:pPr eaLnBrk="1" hangingPunct="1">
              <a:defRPr/>
            </a:pPr>
            <a:r>
              <a:rPr lang="en-US" altLang="en-US" sz="1800" dirty="0"/>
              <a:t>self-help skills or adaptive living (e.g., eating, dressing); </a:t>
            </a:r>
          </a:p>
          <a:p>
            <a:pPr eaLnBrk="1" hangingPunct="1">
              <a:defRPr/>
            </a:pPr>
            <a:r>
              <a:rPr lang="en-US" altLang="en-US" sz="1800" dirty="0"/>
              <a:t>functional mobility (e.g., moving safely through school); </a:t>
            </a:r>
          </a:p>
          <a:p>
            <a:pPr eaLnBrk="1" hangingPunct="1">
              <a:defRPr/>
            </a:pPr>
            <a:r>
              <a:rPr lang="en-US" altLang="en-US" sz="1800" dirty="0"/>
              <a:t>positioning (e.g., sitting appropriately in class); </a:t>
            </a:r>
          </a:p>
          <a:p>
            <a:pPr eaLnBrk="1" hangingPunct="1">
              <a:defRPr/>
            </a:pPr>
            <a:r>
              <a:rPr lang="en-US" altLang="en-US" sz="1800" dirty="0"/>
              <a:t>sensory-motor processing (e.g., using the senses and muscles);</a:t>
            </a:r>
          </a:p>
          <a:p>
            <a:pPr eaLnBrk="1" hangingPunct="1">
              <a:defRPr/>
            </a:pPr>
            <a:r>
              <a:rPr lang="en-US" altLang="en-US" dirty="0"/>
              <a:t>fine motor (e.g., writing, cutting) and gross motor performance (e.g., walking, athletic skills); </a:t>
            </a:r>
          </a:p>
          <a:p>
            <a:pPr eaLnBrk="1" hangingPunct="1">
              <a:defRPr/>
            </a:pPr>
            <a:r>
              <a:rPr lang="en-US" altLang="en-US" dirty="0"/>
              <a:t>life skills training/vocational supports</a:t>
            </a:r>
            <a:endParaRPr lang="en-US" altLang="en-US" sz="1800" dirty="0"/>
          </a:p>
          <a:p>
            <a:endParaRPr lang="en-US" dirty="0"/>
          </a:p>
        </p:txBody>
      </p:sp>
    </p:spTree>
    <p:extLst>
      <p:ext uri="{BB962C8B-B14F-4D97-AF65-F5344CB8AC3E}">
        <p14:creationId xmlns:p14="http://schemas.microsoft.com/office/powerpoint/2010/main" val="2195793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B31CF-E787-D099-EC1B-A833E75D99D2}"/>
              </a:ext>
            </a:extLst>
          </p:cNvPr>
          <p:cNvSpPr>
            <a:spLocks noGrp="1"/>
          </p:cNvSpPr>
          <p:nvPr>
            <p:ph type="title"/>
          </p:nvPr>
        </p:nvSpPr>
        <p:spPr/>
        <p:txBody>
          <a:bodyPr/>
          <a:lstStyle/>
          <a:p>
            <a:r>
              <a:rPr lang="en-US" dirty="0"/>
              <a:t>Behavior Intervention</a:t>
            </a:r>
          </a:p>
        </p:txBody>
      </p:sp>
      <p:sp>
        <p:nvSpPr>
          <p:cNvPr id="3" name="Content Placeholder 2">
            <a:extLst>
              <a:ext uri="{FF2B5EF4-FFF2-40B4-BE49-F238E27FC236}">
                <a16:creationId xmlns:a16="http://schemas.microsoft.com/office/drawing/2014/main" id="{E400CE10-BC0F-0F61-2326-2A4E20203A19}"/>
              </a:ext>
            </a:extLst>
          </p:cNvPr>
          <p:cNvSpPr>
            <a:spLocks noGrp="1"/>
          </p:cNvSpPr>
          <p:nvPr>
            <p:ph idx="1"/>
          </p:nvPr>
        </p:nvSpPr>
        <p:spPr/>
        <p:txBody>
          <a:bodyPr>
            <a:normAutofit lnSpcReduction="10000"/>
          </a:bodyPr>
          <a:lstStyle/>
          <a:p>
            <a:pPr algn="l"/>
            <a:r>
              <a:rPr lang="en-US" b="0" i="0" dirty="0">
                <a:solidFill>
                  <a:srgbClr val="333333"/>
                </a:solidFill>
                <a:effectLst/>
                <a:highlight>
                  <a:srgbClr val="FFFFFF"/>
                </a:highlight>
                <a:latin typeface="Lato" panose="020F0502020204030203" pitchFamily="34" charset="0"/>
              </a:rPr>
              <a:t>Behavior Therapists (AKA BCBAs), are healthcare professionals who study behavior patterns and create individualized plans to help students </a:t>
            </a:r>
            <a:r>
              <a:rPr lang="en-US" dirty="0">
                <a:solidFill>
                  <a:srgbClr val="333333"/>
                </a:solidFill>
                <a:highlight>
                  <a:srgbClr val="FFFFFF"/>
                </a:highlight>
                <a:latin typeface="Lato" panose="020F0502020204030203" pitchFamily="34" charset="0"/>
              </a:rPr>
              <a:t>function in the school setting.</a:t>
            </a:r>
            <a:endParaRPr lang="en-US" b="0" i="0" dirty="0">
              <a:solidFill>
                <a:srgbClr val="333333"/>
              </a:solidFill>
              <a:effectLst/>
              <a:highlight>
                <a:srgbClr val="FFFFFF"/>
              </a:highlight>
              <a:latin typeface="Lato" panose="020F0502020204030203" pitchFamily="34" charset="0"/>
            </a:endParaRPr>
          </a:p>
          <a:p>
            <a:pPr algn="l"/>
            <a:r>
              <a:rPr lang="en-US" b="0" i="0" dirty="0">
                <a:solidFill>
                  <a:srgbClr val="333333"/>
                </a:solidFill>
                <a:effectLst/>
                <a:highlight>
                  <a:srgbClr val="FFFFFF"/>
                </a:highlight>
                <a:latin typeface="Lato" panose="020F0502020204030203" pitchFamily="34" charset="0"/>
              </a:rPr>
              <a:t>Some BCBA responsibilities include:</a:t>
            </a:r>
          </a:p>
          <a:p>
            <a:pPr algn="l">
              <a:buFont typeface="Arial" panose="020B0604020202020204" pitchFamily="34" charset="0"/>
              <a:buChar char="•"/>
            </a:pPr>
            <a:r>
              <a:rPr lang="en-US" b="0" i="0" dirty="0">
                <a:solidFill>
                  <a:srgbClr val="333333"/>
                </a:solidFill>
                <a:effectLst/>
                <a:highlight>
                  <a:srgbClr val="FFFFFF"/>
                </a:highlight>
                <a:latin typeface="Lato" panose="020F0502020204030203" pitchFamily="34" charset="0"/>
              </a:rPr>
              <a:t>Evaluating </a:t>
            </a:r>
            <a:r>
              <a:rPr lang="en-US" dirty="0">
                <a:solidFill>
                  <a:srgbClr val="333333"/>
                </a:solidFill>
                <a:highlight>
                  <a:srgbClr val="FFFFFF"/>
                </a:highlight>
                <a:latin typeface="Lato" panose="020F0502020204030203" pitchFamily="34" charset="0"/>
              </a:rPr>
              <a:t>and observing students to address their </a:t>
            </a:r>
            <a:r>
              <a:rPr lang="en-US" b="0" i="0" dirty="0">
                <a:solidFill>
                  <a:srgbClr val="333333"/>
                </a:solidFill>
                <a:effectLst/>
                <a:highlight>
                  <a:srgbClr val="FFFFFF"/>
                </a:highlight>
                <a:latin typeface="Lato" panose="020F0502020204030203" pitchFamily="34" charset="0"/>
              </a:rPr>
              <a:t>behavior challenges</a:t>
            </a:r>
          </a:p>
          <a:p>
            <a:pPr algn="l">
              <a:buFont typeface="Arial" panose="020B0604020202020204" pitchFamily="34" charset="0"/>
              <a:buChar char="•"/>
            </a:pPr>
            <a:r>
              <a:rPr lang="en-US" b="0" i="0" dirty="0">
                <a:solidFill>
                  <a:srgbClr val="333333"/>
                </a:solidFill>
                <a:effectLst/>
                <a:highlight>
                  <a:srgbClr val="FFFFFF"/>
                </a:highlight>
                <a:latin typeface="Lato" panose="020F0502020204030203" pitchFamily="34" charset="0"/>
              </a:rPr>
              <a:t>Creating a safe and inclusive environment for students</a:t>
            </a:r>
          </a:p>
          <a:p>
            <a:pPr algn="l">
              <a:buFont typeface="Arial" panose="020B0604020202020204" pitchFamily="34" charset="0"/>
              <a:buChar char="•"/>
            </a:pPr>
            <a:r>
              <a:rPr lang="en-US" b="0" i="0" dirty="0">
                <a:solidFill>
                  <a:srgbClr val="333333"/>
                </a:solidFill>
                <a:effectLst/>
                <a:highlight>
                  <a:srgbClr val="FFFFFF"/>
                </a:highlight>
                <a:latin typeface="Lato" panose="020F0502020204030203" pitchFamily="34" charset="0"/>
              </a:rPr>
              <a:t>Setting realistic goals and objectives for students according to their observations</a:t>
            </a:r>
          </a:p>
          <a:p>
            <a:pPr algn="l">
              <a:buFont typeface="Arial" panose="020B0604020202020204" pitchFamily="34" charset="0"/>
              <a:buChar char="•"/>
            </a:pPr>
            <a:r>
              <a:rPr lang="en-US" b="0" i="0" dirty="0">
                <a:solidFill>
                  <a:srgbClr val="333333"/>
                </a:solidFill>
                <a:effectLst/>
                <a:highlight>
                  <a:srgbClr val="FFFFFF"/>
                </a:highlight>
                <a:latin typeface="Lato" panose="020F0502020204030203" pitchFamily="34" charset="0"/>
              </a:rPr>
              <a:t>Maintain thorough notes of client progress</a:t>
            </a:r>
          </a:p>
          <a:p>
            <a:r>
              <a:rPr lang="en-US" dirty="0">
                <a:latin typeface="Lato" panose="020F0502020204030203" pitchFamily="34" charset="0"/>
                <a:ea typeface="Lato" panose="020F0502020204030203" pitchFamily="34" charset="0"/>
                <a:cs typeface="Lato" panose="020F0502020204030203" pitchFamily="34" charset="0"/>
              </a:rPr>
              <a:t>It is common for students to have home behavior therapists in conjunction with school based behaviorists.</a:t>
            </a:r>
          </a:p>
        </p:txBody>
      </p:sp>
    </p:spTree>
    <p:extLst>
      <p:ext uri="{BB962C8B-B14F-4D97-AF65-F5344CB8AC3E}">
        <p14:creationId xmlns:p14="http://schemas.microsoft.com/office/powerpoint/2010/main" val="5326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B17D7-F734-86F3-5AFA-143A06F52A05}"/>
              </a:ext>
            </a:extLst>
          </p:cNvPr>
          <p:cNvSpPr>
            <a:spLocks noGrp="1"/>
          </p:cNvSpPr>
          <p:nvPr>
            <p:ph type="title"/>
          </p:nvPr>
        </p:nvSpPr>
        <p:spPr/>
        <p:txBody>
          <a:bodyPr/>
          <a:lstStyle/>
          <a:p>
            <a:r>
              <a:rPr lang="en-US" dirty="0"/>
              <a:t>Health Services</a:t>
            </a:r>
          </a:p>
        </p:txBody>
      </p:sp>
      <p:sp>
        <p:nvSpPr>
          <p:cNvPr id="3" name="Content Placeholder 2">
            <a:extLst>
              <a:ext uri="{FF2B5EF4-FFF2-40B4-BE49-F238E27FC236}">
                <a16:creationId xmlns:a16="http://schemas.microsoft.com/office/drawing/2014/main" id="{3DBD1562-40C2-FC89-507E-8141F6C7E90E}"/>
              </a:ext>
            </a:extLst>
          </p:cNvPr>
          <p:cNvSpPr>
            <a:spLocks noGrp="1"/>
          </p:cNvSpPr>
          <p:nvPr>
            <p:ph idx="1"/>
          </p:nvPr>
        </p:nvSpPr>
        <p:spPr/>
        <p:txBody>
          <a:bodyPr/>
          <a:lstStyle/>
          <a:p>
            <a:pPr eaLnBrk="1" hangingPunct="1">
              <a:buFont typeface="Wingdings" panose="05000000000000000000" pitchFamily="2" charset="2"/>
              <a:buNone/>
              <a:defRPr/>
            </a:pPr>
            <a:r>
              <a:rPr lang="en-US" altLang="en-US" b="1" dirty="0"/>
              <a:t>Health Services are provided by a licensed Nurse. Possible school health services include:</a:t>
            </a:r>
          </a:p>
          <a:p>
            <a:pPr eaLnBrk="1" hangingPunct="1">
              <a:defRPr/>
            </a:pPr>
            <a:r>
              <a:rPr lang="en-US" altLang="en-US" dirty="0"/>
              <a:t>special feedings;</a:t>
            </a:r>
          </a:p>
          <a:p>
            <a:pPr eaLnBrk="1" hangingPunct="1">
              <a:defRPr/>
            </a:pPr>
            <a:r>
              <a:rPr lang="en-US" altLang="en-US" dirty="0"/>
              <a:t>clean intermittent catheterization;</a:t>
            </a:r>
          </a:p>
          <a:p>
            <a:pPr eaLnBrk="1" hangingPunct="1">
              <a:defRPr/>
            </a:pPr>
            <a:r>
              <a:rPr lang="en-US" altLang="en-US" dirty="0"/>
              <a:t>suctioning;</a:t>
            </a:r>
          </a:p>
          <a:p>
            <a:pPr eaLnBrk="1" hangingPunct="1">
              <a:defRPr/>
            </a:pPr>
            <a:r>
              <a:rPr lang="en-US" altLang="en-US" dirty="0"/>
              <a:t>the management of a tracheostomy;</a:t>
            </a:r>
          </a:p>
          <a:p>
            <a:pPr eaLnBrk="1" hangingPunct="1">
              <a:defRPr/>
            </a:pPr>
            <a:r>
              <a:rPr lang="en-US" altLang="en-US" dirty="0"/>
              <a:t>administering and/or dispensing medications;</a:t>
            </a:r>
          </a:p>
          <a:p>
            <a:endParaRPr lang="en-US" dirty="0"/>
          </a:p>
        </p:txBody>
      </p:sp>
    </p:spTree>
    <p:extLst>
      <p:ext uri="{BB962C8B-B14F-4D97-AF65-F5344CB8AC3E}">
        <p14:creationId xmlns:p14="http://schemas.microsoft.com/office/powerpoint/2010/main" val="3606703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7 things New Special Educators Need  to know</a:t>
            </a:r>
          </a:p>
        </p:txBody>
      </p:sp>
      <p:sp>
        <p:nvSpPr>
          <p:cNvPr id="2" name="Content Placeholder 1"/>
          <p:cNvSpPr>
            <a:spLocks noGrp="1"/>
          </p:cNvSpPr>
          <p:nvPr>
            <p:ph idx="1"/>
          </p:nvPr>
        </p:nvSpPr>
        <p:spPr>
          <a:xfrm>
            <a:off x="2514601" y="1905000"/>
            <a:ext cx="7404653" cy="4038600"/>
          </a:xfrm>
        </p:spPr>
        <p:txBody>
          <a:bodyPr anchor="ctr">
            <a:normAutofit/>
          </a:bodyPr>
          <a:lstStyle/>
          <a:p>
            <a:pPr marL="45720" indent="0">
              <a:buNone/>
            </a:pPr>
            <a:r>
              <a:rPr lang="en-US" sz="1600" b="1" dirty="0"/>
              <a:t>1.	Put the time in up front!  </a:t>
            </a:r>
            <a:r>
              <a:rPr lang="en-US" sz="1600" dirty="0"/>
              <a:t>It may seem overwhelming at first, but being organized from the beginning will ensure a positive first year.  Make your class schedule, your IEP calendar, instructions for your para educators, create your physical space!</a:t>
            </a:r>
          </a:p>
          <a:p>
            <a:pPr marL="45720" indent="0">
              <a:buNone/>
            </a:pPr>
            <a:r>
              <a:rPr lang="en-US" sz="1600" dirty="0"/>
              <a:t>2.  	</a:t>
            </a:r>
            <a:r>
              <a:rPr lang="en-US" sz="1600" b="1" dirty="0"/>
              <a:t>Know your students!  </a:t>
            </a:r>
            <a:r>
              <a:rPr lang="en-US" sz="1600" dirty="0"/>
              <a:t>There is extremely important 	information in their IEP’s so make reviewing these files a priority.  Look for medical or behavioral issues, important  IEP dates, and of course, accommodations and modifications, this will assist you in knowing what you need for each student!</a:t>
            </a:r>
          </a:p>
          <a:p>
            <a:pPr marL="502920" indent="-457200">
              <a:buAutoNum type="arabicPeriod" startAt="3"/>
            </a:pPr>
            <a:endParaRPr lang="en-US" sz="1300" dirty="0"/>
          </a:p>
          <a:p>
            <a:pPr marL="45720" indent="0">
              <a:buNone/>
            </a:pPr>
            <a:r>
              <a:rPr lang="en-US" i="1" dirty="0"/>
              <a:t>	</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7878" y="5103737"/>
            <a:ext cx="3568431" cy="1561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9633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15293" y="838200"/>
            <a:ext cx="8761413" cy="706964"/>
          </a:xfrm>
        </p:spPr>
        <p:txBody>
          <a:bodyPr>
            <a:normAutofit fontScale="90000"/>
          </a:bodyPr>
          <a:lstStyle/>
          <a:p>
            <a:r>
              <a:rPr lang="en-US" dirty="0"/>
              <a:t>7 Things New Special Educators Need  to know</a:t>
            </a:r>
          </a:p>
        </p:txBody>
      </p:sp>
      <p:sp>
        <p:nvSpPr>
          <p:cNvPr id="2" name="Content Placeholder 1"/>
          <p:cNvSpPr>
            <a:spLocks noGrp="1"/>
          </p:cNvSpPr>
          <p:nvPr>
            <p:ph idx="1"/>
          </p:nvPr>
        </p:nvSpPr>
        <p:spPr/>
        <p:txBody>
          <a:bodyPr>
            <a:normAutofit/>
          </a:bodyPr>
          <a:lstStyle/>
          <a:p>
            <a:pPr marL="45720" indent="0">
              <a:buNone/>
            </a:pPr>
            <a:r>
              <a:rPr lang="en-US" dirty="0"/>
              <a:t>3.</a:t>
            </a:r>
            <a:r>
              <a:rPr lang="en-US" b="1" dirty="0"/>
              <a:t>   Classroom Management!  </a:t>
            </a:r>
            <a:r>
              <a:rPr lang="en-US" dirty="0"/>
              <a:t>This is the primary focus of the first few weeks.  Establish rules and guidelines immediately.  Without behavior expectations, it is quite difficult to even begin to teach! </a:t>
            </a:r>
          </a:p>
          <a:p>
            <a:pPr marL="45720" indent="0">
              <a:buNone/>
            </a:pPr>
            <a:r>
              <a:rPr lang="en-US" dirty="0"/>
              <a:t>4.   </a:t>
            </a:r>
            <a:r>
              <a:rPr lang="en-US" b="1" dirty="0"/>
              <a:t> ASK FOR HELP! </a:t>
            </a:r>
            <a:r>
              <a:rPr lang="en-US" dirty="0"/>
              <a:t>Please make sure </a:t>
            </a:r>
            <a:r>
              <a:rPr lang="en-US" b="1" dirty="0"/>
              <a:t>you ask questions</a:t>
            </a:r>
            <a:r>
              <a:rPr lang="en-US" dirty="0"/>
              <a:t>.  Site support veteran teachers, psychologists, and administrators including program specialists.  It is better to be proactive then to regret errors!</a:t>
            </a:r>
          </a:p>
          <a:p>
            <a:pPr marL="45720" indent="0">
              <a:buNone/>
            </a:pPr>
            <a:r>
              <a:rPr lang="en-US" dirty="0"/>
              <a:t>5.  	</a:t>
            </a:r>
            <a:r>
              <a:rPr lang="en-US" b="1" dirty="0"/>
              <a:t>Problem solve in a collaborative manner! </a:t>
            </a:r>
            <a:r>
              <a:rPr lang="en-US" dirty="0"/>
              <a:t>Whether you are working with your Para-educator, a General Education Teacher, or other support staff, be willing to listen and discuss in a positive manner what worked and what didn’t. Make sure other teachers have IEP info if they have your student!</a:t>
            </a:r>
          </a:p>
          <a:p>
            <a:pPr marL="45720" indent="0">
              <a:buNone/>
            </a:pPr>
            <a:endParaRPr lang="en-US" b="1" i="1" dirty="0"/>
          </a:p>
          <a:p>
            <a:pPr marL="45720" indent="0">
              <a:buNone/>
            </a:pPr>
            <a:endParaRPr lang="en-US" b="1" dirty="0"/>
          </a:p>
          <a:p>
            <a:pPr marL="45720" indent="0">
              <a:buNone/>
            </a:pPr>
            <a:endParaRPr lang="en-US" dirty="0"/>
          </a:p>
        </p:txBody>
      </p:sp>
    </p:spTree>
    <p:extLst>
      <p:ext uri="{BB962C8B-B14F-4D97-AF65-F5344CB8AC3E}">
        <p14:creationId xmlns:p14="http://schemas.microsoft.com/office/powerpoint/2010/main" val="8150227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7 Things New Special Educators Need  to know</a:t>
            </a:r>
          </a:p>
        </p:txBody>
      </p:sp>
      <p:sp>
        <p:nvSpPr>
          <p:cNvPr id="2" name="Content Placeholder 1"/>
          <p:cNvSpPr>
            <a:spLocks noGrp="1"/>
          </p:cNvSpPr>
          <p:nvPr>
            <p:ph idx="1"/>
          </p:nvPr>
        </p:nvSpPr>
        <p:spPr/>
        <p:txBody>
          <a:bodyPr>
            <a:normAutofit/>
          </a:bodyPr>
          <a:lstStyle/>
          <a:p>
            <a:r>
              <a:rPr lang="en-US" dirty="0"/>
              <a:t>6.	</a:t>
            </a:r>
            <a:r>
              <a:rPr lang="en-US" b="1" dirty="0"/>
              <a:t>Respect everyone!  </a:t>
            </a:r>
            <a:r>
              <a:rPr lang="en-US" dirty="0"/>
              <a:t>Remember to be kind to everyone including school security personnel, custodian, executive assistants, lunch-room assistants, and any other support staff; they have been here much longer than you and will help you more than you can imagine!!!</a:t>
            </a:r>
          </a:p>
          <a:p>
            <a:r>
              <a:rPr lang="en-US" dirty="0"/>
              <a:t>7.	</a:t>
            </a:r>
            <a:r>
              <a:rPr lang="en-US" b="1" dirty="0"/>
              <a:t>Document, Document, Document! </a:t>
            </a:r>
            <a:r>
              <a:rPr lang="en-US" dirty="0"/>
              <a:t>Keep phone logs when talking with parents or other service providers.  Remember when using email communication do not put student’s name, instead send it in an attached memo form as 	it can violate confidentiality.</a:t>
            </a:r>
          </a:p>
          <a:p>
            <a:pPr marL="34290" indent="0">
              <a:buNone/>
            </a:pPr>
            <a:r>
              <a:rPr lang="en-US" dirty="0"/>
              <a:t>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4815842"/>
            <a:ext cx="1737360" cy="1280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0707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REMEMBER</a:t>
            </a:r>
          </a:p>
        </p:txBody>
      </p:sp>
      <p:sp>
        <p:nvSpPr>
          <p:cNvPr id="2" name="Content Placeholder 1"/>
          <p:cNvSpPr>
            <a:spLocks noGrp="1"/>
          </p:cNvSpPr>
          <p:nvPr>
            <p:ph idx="1"/>
          </p:nvPr>
        </p:nvSpPr>
        <p:spPr>
          <a:xfrm>
            <a:off x="1905001" y="1828800"/>
            <a:ext cx="8636493" cy="4407408"/>
          </a:xfrm>
        </p:spPr>
        <p:txBody>
          <a:bodyPr>
            <a:normAutofit fontScale="25000" lnSpcReduction="20000"/>
          </a:bodyPr>
          <a:lstStyle/>
          <a:p>
            <a:pPr marL="45720" indent="0">
              <a:buNone/>
            </a:pPr>
            <a:endParaRPr lang="en-US" sz="6000" b="1" dirty="0"/>
          </a:p>
          <a:p>
            <a:pPr marL="45720" indent="0">
              <a:buNone/>
            </a:pPr>
            <a:endParaRPr lang="en-US" sz="6000" b="1" dirty="0"/>
          </a:p>
          <a:p>
            <a:pPr marL="45720" indent="0">
              <a:buNone/>
            </a:pPr>
            <a:r>
              <a:rPr lang="en-US" sz="6000" b="1" dirty="0"/>
              <a:t>   KEEPING YOUR SANITY!</a:t>
            </a:r>
          </a:p>
          <a:p>
            <a:pPr marL="45720" indent="0">
              <a:buNone/>
            </a:pPr>
            <a:r>
              <a:rPr lang="en-US" sz="3300" b="1" dirty="0"/>
              <a:t>	</a:t>
            </a:r>
          </a:p>
          <a:p>
            <a:pPr marL="45720" indent="0">
              <a:buNone/>
            </a:pPr>
            <a:r>
              <a:rPr lang="en-US" sz="3300" b="1" dirty="0"/>
              <a:t>	</a:t>
            </a:r>
            <a:r>
              <a:rPr lang="en-US" sz="5500" b="1" dirty="0"/>
              <a:t>Keep healthy by eating right and exercising</a:t>
            </a:r>
          </a:p>
          <a:p>
            <a:pPr marL="45720" indent="0">
              <a:buNone/>
            </a:pPr>
            <a:r>
              <a:rPr lang="en-US" sz="5500" b="1" dirty="0"/>
              <a:t>	Make time for yourself and nurture your personal needs</a:t>
            </a:r>
          </a:p>
          <a:p>
            <a:pPr marL="45720" indent="0">
              <a:buNone/>
            </a:pPr>
            <a:r>
              <a:rPr lang="en-US" sz="5500" b="1" dirty="0"/>
              <a:t>	Maintain outside interests and hobbies unrelated to teaching</a:t>
            </a:r>
          </a:p>
          <a:p>
            <a:pPr marL="45720" indent="0">
              <a:buNone/>
            </a:pPr>
            <a:r>
              <a:rPr lang="en-US" sz="5500" b="1" dirty="0"/>
              <a:t>	Spend time with family and friends</a:t>
            </a:r>
          </a:p>
          <a:p>
            <a:pPr marL="45720" indent="0">
              <a:buNone/>
            </a:pPr>
            <a:r>
              <a:rPr lang="en-US" sz="5500" b="1" dirty="0"/>
              <a:t>	Change your environment by rearranging your classroom</a:t>
            </a:r>
          </a:p>
          <a:p>
            <a:pPr marL="45720" indent="0">
              <a:buNone/>
            </a:pPr>
            <a:r>
              <a:rPr lang="en-US" sz="5500" b="1" dirty="0"/>
              <a:t>	Enlist help when feeling overwhelmed</a:t>
            </a:r>
          </a:p>
          <a:p>
            <a:pPr marL="45720" indent="0">
              <a:buNone/>
            </a:pPr>
            <a:r>
              <a:rPr lang="en-US" sz="5500" b="1" dirty="0"/>
              <a:t>	Keep a sense of humor, even when stressed!</a:t>
            </a:r>
          </a:p>
          <a:p>
            <a:pPr marL="45720" indent="0">
              <a:buNone/>
            </a:pPr>
            <a:endParaRPr lang="en-US" sz="4400" b="1" dirty="0"/>
          </a:p>
          <a:p>
            <a:pPr marL="45720" indent="0">
              <a:buNone/>
            </a:pPr>
            <a:endParaRPr lang="en-US" sz="3300" b="1" dirty="0"/>
          </a:p>
          <a:p>
            <a:pPr marL="45720" indent="0">
              <a:buNone/>
            </a:pPr>
            <a:r>
              <a:rPr lang="en-US" sz="5000" b="1" i="1" dirty="0">
                <a:latin typeface="Lucida Handwriting" panose="03010101010101010101" pitchFamily="66" charset="0"/>
              </a:rPr>
              <a:t>BEFORE IT CAN HAPPEN FOR STUDENTS, IT MUST FIRST HAPPEN FOR TEACHERS</a:t>
            </a:r>
            <a:r>
              <a:rPr lang="en-US" b="1" i="1" dirty="0">
                <a:latin typeface="Lucida Handwriting" panose="03010101010101010101" pitchFamily="66" charset="0"/>
              </a:rPr>
              <a:t>!!						</a:t>
            </a:r>
          </a:p>
          <a:p>
            <a:pPr marL="45720" indent="0">
              <a:buNone/>
            </a:pPr>
            <a:r>
              <a:rPr lang="en-US" sz="3500" b="1" i="1" dirty="0">
                <a:latin typeface="Lucida Handwriting" panose="03010101010101010101" pitchFamily="66" charset="0"/>
              </a:rPr>
              <a:t>Linda Darling-Hammond			</a:t>
            </a:r>
            <a:r>
              <a:rPr lang="en-US" sz="3500" b="1" dirty="0">
                <a:latin typeface="Lucida Handwriting" panose="03010101010101010101" pitchFamily="66" charset="0"/>
              </a:rPr>
              <a:t>       </a:t>
            </a:r>
          </a:p>
          <a:p>
            <a:pPr marL="45720" indent="0">
              <a:buNone/>
            </a:pPr>
            <a:r>
              <a:rPr lang="en-US" sz="3500" b="1" dirty="0">
                <a:latin typeface="Lucida Handwriting" panose="03010101010101010101" pitchFamily="66" charset="0"/>
              </a:rPr>
              <a:t>  		</a:t>
            </a:r>
            <a:r>
              <a:rPr lang="en-US" b="1" dirty="0">
                <a:latin typeface="Lucida Handwriting" panose="03010101010101010101" pitchFamily="66" charset="0"/>
              </a:rPr>
              <a:t>	</a:t>
            </a:r>
            <a:r>
              <a:rPr lang="en-US" b="1" dirty="0"/>
              <a:t>		</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428625"/>
            <a:ext cx="2362200"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68575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1000"/>
                                        <p:tgtEl>
                                          <p:spTgt spid="2">
                                            <p:txEl>
                                              <p:pRg st="3" end="3"/>
                                            </p:txEl>
                                          </p:spTgt>
                                        </p:tgtEl>
                                      </p:cBhvr>
                                    </p:animEffect>
                                    <p:anim calcmode="lin" valueType="num">
                                      <p:cBhvr>
                                        <p:cTn id="1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1000"/>
                                        <p:tgtEl>
                                          <p:spTgt spid="2">
                                            <p:txEl>
                                              <p:pRg st="5" end="5"/>
                                            </p:txEl>
                                          </p:spTgt>
                                        </p:tgtEl>
                                      </p:cBhvr>
                                    </p:animEffect>
                                    <p:anim calcmode="lin" valueType="num">
                                      <p:cBhvr>
                                        <p:cTn id="2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1000"/>
                                        <p:tgtEl>
                                          <p:spTgt spid="2">
                                            <p:txEl>
                                              <p:pRg st="6" end="6"/>
                                            </p:txEl>
                                          </p:spTgt>
                                        </p:tgtEl>
                                      </p:cBhvr>
                                    </p:animEffect>
                                    <p:anim calcmode="lin" valueType="num">
                                      <p:cBhvr>
                                        <p:cTn id="2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1000"/>
                                        <p:tgtEl>
                                          <p:spTgt spid="2">
                                            <p:txEl>
                                              <p:pRg st="7" end="7"/>
                                            </p:txEl>
                                          </p:spTgt>
                                        </p:tgtEl>
                                      </p:cBhvr>
                                    </p:animEffect>
                                    <p:anim calcmode="lin" valueType="num">
                                      <p:cBhvr>
                                        <p:cTn id="3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1000"/>
                                        <p:tgtEl>
                                          <p:spTgt spid="2">
                                            <p:txEl>
                                              <p:pRg st="8" end="8"/>
                                            </p:txEl>
                                          </p:spTgt>
                                        </p:tgtEl>
                                      </p:cBhvr>
                                    </p:animEffect>
                                    <p:anim calcmode="lin" valueType="num">
                                      <p:cBhvr>
                                        <p:cTn id="3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1000"/>
                                        <p:tgtEl>
                                          <p:spTgt spid="2">
                                            <p:txEl>
                                              <p:pRg st="9" end="9"/>
                                            </p:txEl>
                                          </p:spTgt>
                                        </p:tgtEl>
                                      </p:cBhvr>
                                    </p:animEffect>
                                    <p:anim calcmode="lin" valueType="num">
                                      <p:cBhvr>
                                        <p:cTn id="4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9" end="9"/>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Effect transition="in" filter="fade">
                                      <p:cBhvr>
                                        <p:cTn id="47" dur="1000"/>
                                        <p:tgtEl>
                                          <p:spTgt spid="2">
                                            <p:txEl>
                                              <p:pRg st="10" end="10"/>
                                            </p:txEl>
                                          </p:spTgt>
                                        </p:tgtEl>
                                      </p:cBhvr>
                                    </p:animEffect>
                                    <p:anim calcmode="lin" valueType="num">
                                      <p:cBhvr>
                                        <p:cTn id="4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
                                            <p:txEl>
                                              <p:pRg st="13" end="13"/>
                                            </p:txEl>
                                          </p:spTgt>
                                        </p:tgtEl>
                                        <p:attrNameLst>
                                          <p:attrName>style.visibility</p:attrName>
                                        </p:attrNameLst>
                                      </p:cBhvr>
                                      <p:to>
                                        <p:strVal val="visible"/>
                                      </p:to>
                                    </p:set>
                                    <p:animEffect transition="in" filter="fade">
                                      <p:cBhvr>
                                        <p:cTn id="54" dur="500"/>
                                        <p:tgtEl>
                                          <p:spTgt spid="2">
                                            <p:txEl>
                                              <p:pRg st="13" end="13"/>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2">
                                            <p:txEl>
                                              <p:pRg st="14" end="14"/>
                                            </p:txEl>
                                          </p:spTgt>
                                        </p:tgtEl>
                                        <p:attrNameLst>
                                          <p:attrName>style.visibility</p:attrName>
                                        </p:attrNameLst>
                                      </p:cBhvr>
                                      <p:to>
                                        <p:strVal val="visible"/>
                                      </p:to>
                                    </p:set>
                                    <p:animEffect transition="in" filter="fade">
                                      <p:cBhvr>
                                        <p:cTn id="57" dur="5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Questions???</a:t>
            </a:r>
          </a:p>
        </p:txBody>
      </p:sp>
      <p:sp>
        <p:nvSpPr>
          <p:cNvPr id="2" name="Content Placeholder 1"/>
          <p:cNvSpPr>
            <a:spLocks noGrp="1"/>
          </p:cNvSpPr>
          <p:nvPr>
            <p:ph idx="1"/>
          </p:nvPr>
        </p:nvSpPr>
        <p:spPr/>
        <p:txBody>
          <a:bodyPr>
            <a:normAutofit/>
          </a:bodyPr>
          <a:lstStyle/>
          <a:p>
            <a:r>
              <a:rPr lang="en-US" sz="3200" i="1" dirty="0"/>
              <a:t>“Every student can learn, just not on the same day, or the same way”  </a:t>
            </a:r>
          </a:p>
          <a:p>
            <a:pPr marL="2194560" lvl="8" indent="0">
              <a:buNone/>
            </a:pPr>
            <a:r>
              <a:rPr lang="en-US" sz="2400" i="1" dirty="0"/>
              <a:t>                                                     (Evans)</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657600"/>
            <a:ext cx="21717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4076700"/>
            <a:ext cx="19812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23194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 Boardroom</Template>
  <TotalTime>7101</TotalTime>
  <Words>1259</Words>
  <Application>Microsoft Macintosh PowerPoint</Application>
  <PresentationFormat>Widescreen</PresentationFormat>
  <Paragraphs>124</Paragraphs>
  <Slides>16</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Aptos</vt:lpstr>
      <vt:lpstr>Arial</vt:lpstr>
      <vt:lpstr>Century Gothic</vt:lpstr>
      <vt:lpstr>Comic Sans MS</vt:lpstr>
      <vt:lpstr>Lato</vt:lpstr>
      <vt:lpstr>Lucida Handwriting</vt:lpstr>
      <vt:lpstr>Wingdings</vt:lpstr>
      <vt:lpstr>Wingdings 3</vt:lpstr>
      <vt:lpstr>Ion Boardroom</vt:lpstr>
      <vt:lpstr>             NDNU Educational              Specialist Orientation; Related Services.   </vt:lpstr>
      <vt:lpstr>AGENDA   </vt:lpstr>
      <vt:lpstr>Norms </vt:lpstr>
      <vt:lpstr> Related Services and Providers </vt:lpstr>
      <vt:lpstr>Assistive Technology</vt:lpstr>
      <vt:lpstr>Communication</vt:lpstr>
      <vt:lpstr>School Based Mental Health</vt:lpstr>
      <vt:lpstr>Physical Movement Supports</vt:lpstr>
      <vt:lpstr>Occupational Therapy Services</vt:lpstr>
      <vt:lpstr>Behavior Intervention</vt:lpstr>
      <vt:lpstr>Health Services</vt:lpstr>
      <vt:lpstr>7 things New Special Educators Need  to know</vt:lpstr>
      <vt:lpstr>7 Things New Special Educators Need  to know</vt:lpstr>
      <vt:lpstr>7 Things New Special Educators Need  to know</vt:lpstr>
      <vt:lpstr>REMEMBER</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Julie Tucker</dc:creator>
  <cp:lastModifiedBy>Sharon O'Neil</cp:lastModifiedBy>
  <cp:revision>7</cp:revision>
  <dcterms:created xsi:type="dcterms:W3CDTF">2024-08-18T17:21:51Z</dcterms:created>
  <dcterms:modified xsi:type="dcterms:W3CDTF">2025-08-18T23:50:51Z</dcterms:modified>
</cp:coreProperties>
</file>